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62" r:id="rId5"/>
    <p:sldMasterId id="2147483671" r:id="rId6"/>
    <p:sldMasterId id="2147483680" r:id="rId7"/>
  </p:sldMasterIdLst>
  <p:notesMasterIdLst>
    <p:notesMasterId r:id="rId24"/>
  </p:notesMasterIdLst>
  <p:handoutMasterIdLst>
    <p:handoutMasterId r:id="rId25"/>
  </p:handoutMasterIdLst>
  <p:sldIdLst>
    <p:sldId id="261" r:id="rId8"/>
    <p:sldId id="265" r:id="rId9"/>
    <p:sldId id="268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9"/>
    <a:srgbClr val="0D804E"/>
    <a:srgbClr val="00A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75" autoAdjust="0"/>
  </p:normalViewPr>
  <p:slideViewPr>
    <p:cSldViewPr>
      <p:cViewPr varScale="1">
        <p:scale>
          <a:sx n="63" d="100"/>
          <a:sy n="63" d="100"/>
        </p:scale>
        <p:origin x="-60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68" y="-96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9700" y="0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3/14/2011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9700" y="8772525"/>
            <a:ext cx="3022600" cy="4619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501" y="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7" tIns="45543" rIns="91087" bIns="455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706" y="4387136"/>
            <a:ext cx="5578478" cy="4156234"/>
          </a:xfrm>
          <a:prstGeom prst="rect">
            <a:avLst/>
          </a:prstGeom>
        </p:spPr>
        <p:txBody>
          <a:bodyPr vert="horz" lIns="91087" tIns="45543" rIns="91087" bIns="455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9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501" y="8772690"/>
            <a:ext cx="3021807" cy="461804"/>
          </a:xfrm>
          <a:prstGeom prst="rect">
            <a:avLst/>
          </a:prstGeom>
        </p:spPr>
        <p:txBody>
          <a:bodyPr vert="horz" lIns="91087" tIns="45543" rIns="91087" bIns="45543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1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75" y="2343375"/>
            <a:ext cx="2171250" cy="21712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rgbClr val="009969"/>
          </a:solidFill>
        </p:spPr>
        <p:txBody>
          <a:bodyPr wrap="square" lIns="91440" tIns="91440" bIns="91440" rtlCol="0" anchor="ctr" anchorCtr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bg1"/>
                </a:solidFill>
              </a:rPr>
              <a:t>Ohio Department of Transportation</a:t>
            </a:r>
            <a:endParaRPr lang="en-US" sz="3200" b="1" spc="3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09969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</a:rPr>
              <a:t>www.transportation.ohio.gov</a:t>
            </a:r>
            <a:endParaRPr lang="en-US" sz="1800" b="1" spc="3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031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9969"/>
                </a:solidFill>
              </a:rPr>
              <a:t>John R. Kasich, </a:t>
            </a:r>
            <a:r>
              <a:rPr lang="en-US" b="0" i="1" dirty="0" smtClean="0">
                <a:solidFill>
                  <a:srgbClr val="009969"/>
                </a:solidFill>
              </a:rPr>
              <a:t>Governor  </a:t>
            </a:r>
            <a:r>
              <a:rPr lang="en-US" b="0" dirty="0" smtClean="0">
                <a:solidFill>
                  <a:srgbClr val="009969"/>
                </a:solidFill>
              </a:rPr>
              <a:t>  •    Jerry Wray, </a:t>
            </a:r>
            <a:r>
              <a:rPr lang="en-US" b="0" i="1" dirty="0" smtClean="0">
                <a:solidFill>
                  <a:srgbClr val="009969"/>
                </a:solidFill>
              </a:rPr>
              <a:t>Director</a:t>
            </a:r>
            <a:endParaRPr lang="en-US" b="0" i="1" dirty="0">
              <a:solidFill>
                <a:srgbClr val="0099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5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0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8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6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5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009969"/>
          </a:solidFill>
          <a:ln w="98425" cmpd="thinThick">
            <a:solidFill>
              <a:srgbClr val="009969"/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pc="300" dirty="0" smtClean="0">
                <a:solidFill>
                  <a:srgbClr val="FFFFFF"/>
                </a:solidFill>
                <a:latin typeface="Copperplate Gothic Bold" pitchFamily="34" charset="0"/>
              </a:rPr>
              <a:t>www.transportation.ohio.gov</a:t>
            </a:r>
            <a:endParaRPr lang="en-US" spc="300" dirty="0">
              <a:solidFill>
                <a:srgbClr val="FFFFFF"/>
              </a:solidFill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7160" y="6031468"/>
            <a:ext cx="886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15400" algn="r"/>
              </a:tabLst>
            </a:pPr>
            <a:r>
              <a:rPr lang="en-US" sz="1400" b="1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John R. Kasich, </a:t>
            </a:r>
            <a:r>
              <a:rPr lang="en-US" sz="1400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Governor	</a:t>
            </a:r>
            <a:r>
              <a:rPr lang="en-US" sz="1400" b="1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Jerry Wray, </a:t>
            </a:r>
            <a:r>
              <a:rPr lang="en-US" sz="1400" dirty="0" smtClean="0">
                <a:solidFill>
                  <a:srgbClr val="009969"/>
                </a:solidFill>
                <a:latin typeface="Copperplate Gothic Light" pitchFamily="34" charset="0"/>
                <a:ea typeface="Times New Roman"/>
                <a:cs typeface="CopprplGoth Bd BT"/>
              </a:rPr>
              <a:t>Director</a:t>
            </a:r>
            <a:endParaRPr lang="en-US" sz="1400" dirty="0">
              <a:solidFill>
                <a:srgbClr val="009969"/>
              </a:solidFill>
              <a:latin typeface="Copperplate Gothic Light" pitchFamily="34" charset="0"/>
              <a:ea typeface="Times New Roman"/>
              <a:cs typeface="CopprplGoth Bd BT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449388" y="263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3286"/>
          </a:xfrm>
          <a:prstGeom prst="rect">
            <a:avLst/>
          </a:prstGeom>
          <a:solidFill>
            <a:srgbClr val="009969"/>
          </a:solidFill>
          <a:ln w="127000" cmpd="thinThick">
            <a:solidFill>
              <a:srgbClr val="009969"/>
            </a:solidFill>
          </a:ln>
        </p:spPr>
        <p:txBody>
          <a:bodyPr wrap="square" lIns="0" tIns="274320" rIns="0" bIns="91440" anchor="ctr" anchorCtr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3200" dirty="0" smtClean="0">
                <a:solidFill>
                  <a:srgbClr val="FFFFFF"/>
                </a:solidFill>
                <a:latin typeface="Copperplate Gothic Bold" pitchFamily="34" charset="0"/>
                <a:ea typeface="Times New Roman"/>
                <a:cs typeface="CopprplGoth Bd BT"/>
              </a:rPr>
              <a:t>Ohio Department of 	Transportation</a:t>
            </a:r>
            <a:endParaRPr lang="en-US" sz="3200" dirty="0">
              <a:solidFill>
                <a:srgbClr val="FFFFFF"/>
              </a:solidFill>
              <a:latin typeface="Copperplate Gothic Bold" pitchFamily="34" charset="0"/>
              <a:ea typeface="Times New Roman"/>
              <a:cs typeface="CopprplGoth Bd B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opperplate Gothic Light" pitchFamily="34" charset="0"/>
              </a:defRPr>
            </a:lvl1pPr>
            <a:lvl2pPr>
              <a:defRPr>
                <a:latin typeface="Copperplate Gothic Light" pitchFamily="34" charset="0"/>
              </a:defRPr>
            </a:lvl2pPr>
            <a:lvl3pPr>
              <a:defRPr>
                <a:latin typeface="Copperplate Gothic Light" pitchFamily="34" charset="0"/>
              </a:defRPr>
            </a:lvl3pPr>
            <a:lvl4pPr>
              <a:defRPr>
                <a:latin typeface="Copperplate Gothic Light" pitchFamily="34" charset="0"/>
              </a:defRPr>
            </a:lvl4pPr>
            <a:lvl5pPr>
              <a:defRPr>
                <a:latin typeface="Copperplate Gothic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9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0" i="1" u="sng" baseline="0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13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82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4000"/>
            <a:ext cx="7772400" cy="4419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First </a:t>
            </a:r>
            <a:r>
              <a:rPr lang="en-US" sz="3200" b="0" dirty="0" err="1" smtClean="0"/>
              <a:t>Lastname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Title</a:t>
            </a:r>
            <a:br>
              <a:rPr lang="en-US" sz="3200" b="0" dirty="0" smtClean="0"/>
            </a:br>
            <a:r>
              <a:rPr lang="en-US" sz="3200" b="0" dirty="0" smtClean="0"/>
              <a:t>Division, Office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6019800"/>
            <a:ext cx="7772400" cy="609600"/>
          </a:xfrm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defRPr sz="2400" baseline="0"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Month 0, 2011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" y="457200"/>
            <a:ext cx="8077200" cy="6400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Bold" pitchFamily="34" charset="0"/>
                <a:ea typeface="Times New Roman"/>
                <a:cs typeface="CopprplGoth Bd BT"/>
              </a:rPr>
              <a:t>Ohio Department of 	Transportation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19100" y="1066800"/>
            <a:ext cx="842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8175625" algn="r"/>
              </a:tabLst>
            </a:pPr>
            <a:r>
              <a:rPr lang="en-US" sz="1600" b="0" dirty="0" smtClean="0">
                <a:solidFill>
                  <a:srgbClr val="009969"/>
                </a:solidFill>
                <a:latin typeface="Copperplate Gothic Bold" pitchFamily="34" charset="0"/>
              </a:rPr>
              <a:t>John R. Kasich, Governor 	Jerry</a:t>
            </a:r>
            <a:r>
              <a:rPr lang="en-US" sz="1600" b="0" baseline="0" dirty="0" smtClean="0">
                <a:solidFill>
                  <a:srgbClr val="009969"/>
                </a:solidFill>
                <a:latin typeface="Copperplate Gothic Bold" pitchFamily="34" charset="0"/>
              </a:rPr>
              <a:t> Wray, Director</a:t>
            </a:r>
            <a:endParaRPr lang="en-US" sz="16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2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7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2296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1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1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1524000"/>
            <a:ext cx="81534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457200" y="2209800"/>
            <a:ext cx="81534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 smtClean="0"/>
              <a:t>Column One</a:t>
            </a:r>
          </a:p>
          <a:p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err="1" smtClean="0"/>
              <a:t>i</a:t>
            </a:r>
            <a:endParaRPr lang="en-US" dirty="0" smtClean="0"/>
          </a:p>
          <a:p>
            <a:pPr lvl="2"/>
            <a:r>
              <a:rPr lang="en-US" dirty="0" smtClean="0"/>
              <a:t>Ii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Column Two</a:t>
            </a:r>
          </a:p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47800"/>
            <a:ext cx="83058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 smtClean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0"/>
            <a:ext cx="914082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2362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6019800"/>
            <a:ext cx="7772400" cy="457200"/>
          </a:xfrm>
        </p:spPr>
        <p:txBody>
          <a:bodyPr rtlCol="0" anchor="ctr" anchorCtr="0">
            <a:normAutofit/>
          </a:bodyPr>
          <a:lstStyle>
            <a:lvl1pPr algn="ctr">
              <a:defRPr sz="240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Click to add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19100"/>
            <a:ext cx="8534400" cy="647700"/>
          </a:xfrm>
          <a:prstGeom prst="rect">
            <a:avLst/>
          </a:prstGeom>
          <a:noFill/>
        </p:spPr>
        <p:txBody>
          <a:bodyPr wrap="none" lIns="0" tIns="0" rIns="0" bIns="18288" rtlCol="0" anchor="ctr" anchorCtr="0"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Copperplate Gothic Bold" pitchFamily="34" charset="0"/>
              </a:rPr>
              <a:t>Ohio Department of Transportation</a:t>
            </a:r>
            <a:endParaRPr lang="en-US" sz="3200" b="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19100" y="1066800"/>
            <a:ext cx="842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8175625" algn="r"/>
              </a:tabLst>
            </a:pPr>
            <a:r>
              <a:rPr lang="en-US" sz="1600" b="0" dirty="0" smtClean="0">
                <a:solidFill>
                  <a:srgbClr val="009969"/>
                </a:solidFill>
                <a:latin typeface="Copperplate Gothic Bold" pitchFamily="34" charset="0"/>
              </a:rPr>
              <a:t>John R. Kasich, Governor 	Jerry</a:t>
            </a:r>
            <a:r>
              <a:rPr lang="en-US" sz="1600" b="0" baseline="0" dirty="0" smtClean="0">
                <a:solidFill>
                  <a:srgbClr val="009969"/>
                </a:solidFill>
                <a:latin typeface="Copperplate Gothic Bold" pitchFamily="34" charset="0"/>
              </a:rPr>
              <a:t> Wray, Director</a:t>
            </a:r>
            <a:endParaRPr lang="en-US" sz="16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199632"/>
            <a:ext cx="9144000" cy="658368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800" b="1" spc="300" dirty="0" smtClean="0">
                <a:solidFill>
                  <a:schemeClr val="bg1"/>
                </a:solidFill>
              </a:rPr>
              <a:t>www.transportation.ohio.gov</a:t>
            </a:r>
            <a:endParaRPr lang="en-US" sz="1800" b="1" spc="300" dirty="0">
              <a:solidFill>
                <a:schemeClr val="bg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28600" y="6262792"/>
            <a:ext cx="533400" cy="533400"/>
          </a:xfrm>
          <a:prstGeom prst="ellipse">
            <a:avLst/>
          </a:prstGeom>
          <a:solidFill>
            <a:srgbClr val="00996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ctr">
              <a:defRPr/>
            </a:pPr>
            <a:fld id="{E39B0399-9EE4-40D6-92E9-F4A1F2E78343}" type="slidenum">
              <a:rPr lang="en-US"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1614" y="6346612"/>
            <a:ext cx="6940786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1" spc="100" baseline="0">
                <a:solidFill>
                  <a:srgbClr val="009969"/>
                </a:solidFill>
                <a:latin typeface="+mn-lt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5607472"/>
            <a:ext cx="1188720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8" r:id="rId3"/>
    <p:sldLayoutId id="2147483656" r:id="rId4"/>
    <p:sldLayoutId id="2147483659" r:id="rId5"/>
    <p:sldLayoutId id="2147483660" r:id="rId6"/>
    <p:sldLayoutId id="2147483657" r:id="rId7"/>
    <p:sldLayoutId id="214748366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996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6" y="6179131"/>
            <a:ext cx="8577067" cy="51953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219825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ctr">
              <a:defRPr/>
            </a:pPr>
            <a:fld id="{E39B0399-9EE4-40D6-92E9-F4A1F2E78343}" type="slidenum">
              <a:rPr lang="en-US" b="1">
                <a:solidFill>
                  <a:srgbClr val="009969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009969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88024"/>
            <a:ext cx="9144000" cy="438912"/>
          </a:xfrm>
          <a:prstGeom prst="rect">
            <a:avLst/>
          </a:prstGeom>
          <a:solidFill>
            <a:schemeClr val="bg1"/>
          </a:solidFill>
          <a:ln w="63500" cmpd="thinThick">
            <a:solidFill>
              <a:schemeClr val="bg1"/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b="1" spc="300" dirty="0" smtClean="0">
                <a:solidFill>
                  <a:srgbClr val="FFFFFF"/>
                </a:solidFill>
              </a:rPr>
              <a:t>www.transportation.ohio.gov</a:t>
            </a:r>
            <a:endParaRPr lang="en-US" b="1" spc="300" dirty="0">
              <a:solidFill>
                <a:srgbClr val="FFFFF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6350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229600" y="63246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defRPr/>
            </a:pPr>
            <a:fld id="{E39B0399-9EE4-40D6-92E9-F4A1F2E78343}" type="slidenum">
              <a:rPr lang="en-US" sz="1400" b="0">
                <a:solidFill>
                  <a:srgbClr val="009969"/>
                </a:solidFill>
                <a:latin typeface="Copperplate Gothic Bold" pitchFamily="34" charset="0"/>
              </a:rPr>
              <a:pPr algn="ctr">
                <a:defRPr/>
              </a:pPr>
              <a:t>‹#›</a:t>
            </a:fld>
            <a:endParaRPr lang="en-US" sz="1400" b="0" dirty="0">
              <a:solidFill>
                <a:srgbClr val="009969"/>
              </a:solidFill>
              <a:latin typeface="Copperplate Gothic Bold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  <a:prstGeom prst="rect">
            <a:avLst/>
          </a:prstGeom>
          <a:ln/>
        </p:spPr>
        <p:txBody>
          <a:bodyPr tIns="0" bIns="0" anchor="ctr" anchorCtr="0">
            <a:normAutofit/>
          </a:bodyPr>
          <a:lstStyle>
            <a:lvl1pPr algn="l">
              <a:defRPr sz="1400" b="0">
                <a:solidFill>
                  <a:srgbClr val="009969"/>
                </a:solidFill>
                <a:latin typeface="Copperplate Gothic Bold" pitchFamily="34" charset="0"/>
              </a:defRPr>
            </a:lvl1pPr>
          </a:lstStyle>
          <a:p>
            <a:pPr algn="ctr">
              <a:defRPr/>
            </a:pPr>
            <a:r>
              <a:rPr lang="en-US" dirty="0" smtClean="0"/>
              <a:t>Athens Area Chamber of Commerce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4" y="630174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0">
          <a:ln>
            <a:noFill/>
          </a:ln>
          <a:solidFill>
            <a:schemeClr val="bg1"/>
          </a:solidFill>
          <a:latin typeface="Copperplate Gothic Bold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3200" b="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6179131"/>
            <a:ext cx="8577072" cy="51953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77200" y="624839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 anchorCtr="0"/>
          <a:lstStyle/>
          <a:p>
            <a:pPr algn="ctr">
              <a:defRPr/>
            </a:pPr>
            <a:fld id="{E39B0399-9EE4-40D6-92E9-F4A1F2E78343}" type="slidenum">
              <a:rPr lang="en-US" b="1">
                <a:solidFill>
                  <a:srgbClr val="009969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b="1" dirty="0">
              <a:solidFill>
                <a:srgbClr val="009969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38200" y="6248399"/>
            <a:ext cx="7162800" cy="38100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Athens Area Chamber of Commerce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800"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4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20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-38100" y="762000"/>
            <a:ext cx="9220200" cy="9144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2010 Pavement TPR Review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5800" y="1676400"/>
            <a:ext cx="7772400" cy="914400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295400"/>
            <a:ext cx="3657600" cy="3250975"/>
          </a:xfrm>
          <a:prstGeom prst="rect">
            <a:avLst/>
          </a:prstGeom>
          <a:noFill/>
          <a:ln w="9525">
            <a:solidFill>
              <a:srgbClr val="F07F09"/>
            </a:solidFill>
            <a:miter lim="800000"/>
            <a:headEnd/>
            <a:tailEnd/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5" b="22505"/>
          <a:stretch>
            <a:fillRect/>
          </a:stretch>
        </p:blipFill>
        <p:spPr>
          <a:xfrm>
            <a:off x="4840706" y="1295400"/>
            <a:ext cx="3657600" cy="3279049"/>
          </a:xfrm>
          <a:prstGeom prst="rect">
            <a:avLst/>
          </a:prstGeom>
          <a:ln>
            <a:solidFill>
              <a:srgbClr val="F07F09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" y="381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pperplate Gothic Light" pitchFamily="34" charset="0"/>
              </a:rPr>
              <a:t>THIS?</a:t>
            </a:r>
            <a:endParaRPr lang="en-US" sz="36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769" y="401212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pperplate Gothic Light" pitchFamily="34" charset="0"/>
              </a:rPr>
              <a:t>OR THIS?</a:t>
            </a:r>
            <a:endParaRPr lang="en-US" sz="360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914400"/>
          </a:xfrm>
        </p:spPr>
        <p:txBody>
          <a:bodyPr/>
          <a:lstStyle/>
          <a:p>
            <a:r>
              <a:rPr lang="en-US" dirty="0" smtClean="0"/>
              <a:t>Field Quality Control Supervisor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33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opperplate Gothic Light" pitchFamily="34" charset="0"/>
              </a:rPr>
              <a:t>THIS?</a:t>
            </a:r>
            <a:endParaRPr lang="en-US" sz="3600" b="1" dirty="0">
              <a:solidFill>
                <a:srgbClr val="FFFFFF"/>
              </a:solidFill>
              <a:latin typeface="Copperplate Gothic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8831" y="565644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opperplate Gothic Light" pitchFamily="34" charset="0"/>
              </a:rPr>
              <a:t>OR THIS?</a:t>
            </a:r>
            <a:endParaRPr lang="en-US" sz="3600" b="1" dirty="0">
              <a:solidFill>
                <a:srgbClr val="FFFFFF"/>
              </a:solidFill>
              <a:latin typeface="Copperplate Gothic Light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177" y="4953000"/>
            <a:ext cx="8229600" cy="914400"/>
          </a:xfrm>
        </p:spPr>
        <p:txBody>
          <a:bodyPr/>
          <a:lstStyle/>
          <a:p>
            <a:r>
              <a:rPr lang="en-US" dirty="0" smtClean="0"/>
              <a:t>Field Quality Control Supervisor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26" y="1447800"/>
            <a:ext cx="3931920" cy="2992582"/>
          </a:xfrm>
          <a:prstGeom prst="rect">
            <a:avLst/>
          </a:prstGeom>
          <a:noFill/>
          <a:ln w="9525">
            <a:solidFill>
              <a:srgbClr val="F07F09"/>
            </a:solidFill>
            <a:miter lim="800000"/>
            <a:headEnd/>
            <a:tailEnd/>
          </a:ln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b="1152"/>
          <a:stretch>
            <a:fillRect/>
          </a:stretch>
        </p:blipFill>
        <p:spPr>
          <a:xfrm>
            <a:off x="4689977" y="1447800"/>
            <a:ext cx="3930650" cy="2956488"/>
          </a:xfrm>
          <a:prstGeom prst="rect">
            <a:avLst/>
          </a:prstGeom>
          <a:ln>
            <a:solidFill>
              <a:srgbClr val="F07F09"/>
            </a:solidFill>
          </a:ln>
        </p:spPr>
      </p:pic>
    </p:spTree>
    <p:extLst>
      <p:ext uri="{BB962C8B-B14F-4D97-AF65-F5344CB8AC3E}">
        <p14:creationId xmlns:p14="http://schemas.microsoft.com/office/powerpoint/2010/main" val="11952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9547" y="533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opperplate Gothic Light" pitchFamily="34" charset="0"/>
              </a:rPr>
              <a:t>THIS?</a:t>
            </a:r>
            <a:endParaRPr lang="en-US" sz="3600" b="1" dirty="0">
              <a:solidFill>
                <a:srgbClr val="FFFFFF"/>
              </a:solidFill>
              <a:latin typeface="Copperplate Gothic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8831" y="533399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opperplate Gothic Light" pitchFamily="34" charset="0"/>
              </a:rPr>
              <a:t>OR THIS?</a:t>
            </a:r>
            <a:endParaRPr lang="en-US" sz="3600" b="1" dirty="0">
              <a:solidFill>
                <a:srgbClr val="FFFFFF"/>
              </a:solidFill>
              <a:latin typeface="Copperplate Gothic Light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9337" y="4953000"/>
            <a:ext cx="8229600" cy="914400"/>
          </a:xfrm>
        </p:spPr>
        <p:txBody>
          <a:bodyPr/>
          <a:lstStyle/>
          <a:p>
            <a:r>
              <a:rPr lang="en-US" dirty="0" smtClean="0"/>
              <a:t>Field Quality Control Supervisor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9547" y="1447800"/>
            <a:ext cx="3927764" cy="2996738"/>
          </a:xfrm>
          <a:prstGeom prst="rect">
            <a:avLst/>
          </a:prstGeom>
          <a:noFill/>
          <a:ln w="9525">
            <a:solidFill>
              <a:srgbClr val="F07F09"/>
            </a:solidFill>
            <a:miter lim="800000"/>
            <a:headEnd/>
            <a:tailEnd/>
          </a:ln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1447800"/>
            <a:ext cx="3930650" cy="2948792"/>
          </a:xfrm>
          <a:prstGeom prst="rect">
            <a:avLst/>
          </a:prstGeom>
          <a:ln>
            <a:solidFill>
              <a:srgbClr val="F07F09"/>
            </a:solidFill>
          </a:ln>
        </p:spPr>
      </p:pic>
    </p:spTree>
    <p:extLst>
      <p:ext uri="{BB962C8B-B14F-4D97-AF65-F5344CB8AC3E}">
        <p14:creationId xmlns:p14="http://schemas.microsoft.com/office/powerpoint/2010/main" val="12567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3558" y="45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opperplate Gothic Light" pitchFamily="34" charset="0"/>
              </a:rPr>
              <a:t>THIS?</a:t>
            </a:r>
            <a:endParaRPr lang="en-US" sz="3600" b="1" dirty="0">
              <a:solidFill>
                <a:srgbClr val="FFFFFF"/>
              </a:solidFill>
              <a:latin typeface="Copperplate Gothic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2790" y="489284"/>
            <a:ext cx="289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Copperplate Gothic Light" pitchFamily="34" charset="0"/>
              </a:rPr>
              <a:t>OR THIS?</a:t>
            </a:r>
            <a:endParaRPr lang="en-US" sz="3600" b="1" dirty="0">
              <a:solidFill>
                <a:srgbClr val="FFFFFF"/>
              </a:solidFill>
              <a:latin typeface="Copperplate Gothic Light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914400"/>
          </a:xfrm>
        </p:spPr>
        <p:txBody>
          <a:bodyPr/>
          <a:lstStyle/>
          <a:p>
            <a:r>
              <a:rPr lang="en-US" dirty="0" smtClean="0"/>
              <a:t>Field Quality Control Supervisor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" y="1371600"/>
            <a:ext cx="3931920" cy="2946862"/>
          </a:xfrm>
          <a:prstGeom prst="rect">
            <a:avLst/>
          </a:prstGeom>
          <a:noFill/>
          <a:ln w="9525">
            <a:solidFill>
              <a:srgbClr val="F07F09"/>
            </a:solidFill>
            <a:miter lim="800000"/>
            <a:headEnd/>
            <a:tailEnd/>
          </a:ln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27" y="1371600"/>
            <a:ext cx="3930650" cy="2895600"/>
          </a:xfrm>
          <a:prstGeom prst="rect">
            <a:avLst/>
          </a:prstGeom>
          <a:ln>
            <a:solidFill>
              <a:srgbClr val="F07F09"/>
            </a:solidFill>
          </a:ln>
        </p:spPr>
      </p:pic>
    </p:spTree>
    <p:extLst>
      <p:ext uri="{BB962C8B-B14F-4D97-AF65-F5344CB8AC3E}">
        <p14:creationId xmlns:p14="http://schemas.microsoft.com/office/powerpoint/2010/main" val="2761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 Redux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Seeing improvement</a:t>
            </a:r>
          </a:p>
          <a:p>
            <a:r>
              <a:rPr lang="en-US" dirty="0" smtClean="0"/>
              <a:t>But lest we </a:t>
            </a:r>
            <a:r>
              <a:rPr lang="en-US" dirty="0" smtClean="0"/>
              <a:t>forget</a:t>
            </a:r>
            <a:r>
              <a:rPr lang="en-US" dirty="0" smtClean="0"/>
              <a:t>….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 Redux</a:t>
            </a:r>
            <a:endParaRPr lang="en-US" dirty="0"/>
          </a:p>
        </p:txBody>
      </p:sp>
      <p:pic>
        <p:nvPicPr>
          <p:cNvPr id="7" name="Tack Clip_0004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6700" y="1524000"/>
            <a:ext cx="5994400" cy="4495800"/>
          </a:xfrm>
          <a:ln w="15875" cmpd="sng">
            <a:solidFill>
              <a:schemeClr val="tx1"/>
            </a:solidFill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4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– see you in the field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Notes from 2010 Construction Season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1600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 Warm Mix Asphalt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Field Quality Control Supervisor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 smtClean="0"/>
              <a:t>Tack </a:t>
            </a:r>
          </a:p>
        </p:txBody>
      </p:sp>
    </p:spTree>
    <p:extLst>
      <p:ext uri="{BB962C8B-B14F-4D97-AF65-F5344CB8AC3E}">
        <p14:creationId xmlns:p14="http://schemas.microsoft.com/office/powerpoint/2010/main" val="25339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Warm Mix Asphalt – What is it?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2800" dirty="0"/>
              <a:t>Asphalt concrete</a:t>
            </a:r>
          </a:p>
          <a:p>
            <a:r>
              <a:rPr lang="en-US" sz="2800" dirty="0"/>
              <a:t>Uses an “additive”* to decrease binder viscosity</a:t>
            </a:r>
          </a:p>
          <a:p>
            <a:r>
              <a:rPr lang="en-US" sz="2800" dirty="0"/>
              <a:t>Produced at lower production temps</a:t>
            </a:r>
          </a:p>
          <a:p>
            <a:r>
              <a:rPr lang="en-US" sz="2800" dirty="0"/>
              <a:t>Compacts at lower mix temps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*ODOT uses water injection method only (~2% by binder weight/1.5% vaporizes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Warm Mix Asphalt – Why use it?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16002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4000" dirty="0" smtClean="0"/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5" b="22515"/>
          <a:stretch>
            <a:fillRect/>
          </a:stretch>
        </p:blipFill>
        <p:spPr>
          <a:xfrm>
            <a:off x="441313" y="1447800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E3DED1">
              <a:shade val="10000"/>
            </a:srgbClr>
          </a:solidFill>
        </p:spPr>
      </p:pic>
      <p:sp>
        <p:nvSpPr>
          <p:cNvPr id="7" name="Text Placeholder 2"/>
          <p:cNvSpPr txBox="1">
            <a:spLocks/>
          </p:cNvSpPr>
          <p:nvPr/>
        </p:nvSpPr>
        <p:spPr bwMode="grayWhite">
          <a:xfrm>
            <a:off x="6553200" y="1424835"/>
            <a:ext cx="2240280" cy="4742145"/>
          </a:xfrm>
          <a:prstGeom prst="rect">
            <a:avLst/>
          </a:prstGeom>
        </p:spPr>
        <p:txBody>
          <a:bodyPr vert="horz" lIns="91440" tIns="91440">
            <a:noAutofit/>
          </a:bodyPr>
          <a:lstStyle>
            <a:lvl1pPr marL="4572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Less stack emissions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Air pollution concerns with greenhouse gasses (CO, CO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, NO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x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, SO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)</a:t>
            </a:r>
            <a:endParaRPr kumimoji="0" lang="en-US" sz="1400" b="0" i="0" u="none" strike="noStrike" kern="1200" cap="none" spc="0" normalizeH="0" baseline="-25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Light" pitchFamily="34" charset="0"/>
            </a:endParaRP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endParaRPr kumimoji="0" lang="en-US" sz="1400" b="0" i="0" u="none" strike="noStrike" kern="1200" cap="none" spc="0" normalizeH="0" baseline="-25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Light" pitchFamily="34" charset="0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Less binder aging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Prematurely aging asphalt using high production temps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Light" pitchFamily="34" charset="0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Easier Compaction at Lower Mix Temps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Light" pitchFamily="34" charset="0"/>
              </a:rPr>
              <a:t>Decreased viscosity of binder means ease of compaction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Light" pitchFamily="34" charset="0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Warm Mix Asphalt  - How are we doing?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 durability unknown</a:t>
            </a:r>
          </a:p>
          <a:p>
            <a:pPr lvl="1"/>
            <a:r>
              <a:rPr lang="en-US" dirty="0" smtClean="0"/>
              <a:t>Current spec in use since 1/16/09</a:t>
            </a:r>
          </a:p>
          <a:p>
            <a:r>
              <a:rPr lang="en-US" dirty="0" smtClean="0"/>
              <a:t>Many contractors using</a:t>
            </a:r>
          </a:p>
          <a:p>
            <a:pPr lvl="1"/>
            <a:r>
              <a:rPr lang="en-US" dirty="0" smtClean="0"/>
              <a:t>~35% of asphalt was WMA in 2010</a:t>
            </a:r>
          </a:p>
          <a:p>
            <a:r>
              <a:rPr lang="en-US" dirty="0" smtClean="0"/>
              <a:t>Some field issues</a:t>
            </a:r>
          </a:p>
          <a:p>
            <a:pPr lvl="1"/>
            <a:r>
              <a:rPr lang="en-US" dirty="0" smtClean="0"/>
              <a:t>Overcompaction</a:t>
            </a:r>
          </a:p>
          <a:p>
            <a:pPr lvl="1"/>
            <a:r>
              <a:rPr lang="en-US" dirty="0" smtClean="0"/>
              <a:t>Bleeding/flushing of binder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Bleeding/Flushing of Binder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" name="Content Placeholder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336690" cy="4754880"/>
          </a:xfr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Bleeding/Flushing of Binder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" b="955"/>
          <a:stretch>
            <a:fillRect/>
          </a:stretch>
        </p:blipFill>
        <p:spPr bwMode="auto">
          <a:xfrm>
            <a:off x="1447800" y="533400"/>
            <a:ext cx="61752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67913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8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Bleeding/Flushing of Binder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5" name="Picture Placeholder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>
          <a:xfrm>
            <a:off x="1600200" y="533400"/>
            <a:ext cx="5926975" cy="4346088"/>
          </a:xfrm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7010399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5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Quality Control 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contractor QC for asphalt </a:t>
            </a:r>
          </a:p>
          <a:p>
            <a:r>
              <a:rPr lang="en-US" dirty="0" smtClean="0"/>
              <a:t>Contract requirement</a:t>
            </a:r>
          </a:p>
          <a:p>
            <a:r>
              <a:rPr lang="en-US" dirty="0" smtClean="0"/>
              <a:t>Contractor expected to make changes to fix the problem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3440" y="6324600"/>
            <a:ext cx="7376160" cy="36576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2011 Conaway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Conaway conferenc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DOT Master - Old School Zeph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DOT Master - Letterhead Styl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perplateArial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DOT Master - New Loo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orgia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55AE273-175D-4A7C-A484-EB5BBDA37688}"/>
</file>

<file path=customXml/itemProps2.xml><?xml version="1.0" encoding="utf-8"?>
<ds:datastoreItem xmlns:ds="http://schemas.openxmlformats.org/officeDocument/2006/customXml" ds:itemID="{FF74D340-8406-4DD4-A627-F9B13BC4C155}"/>
</file>

<file path=customXml/itemProps3.xml><?xml version="1.0" encoding="utf-8"?>
<ds:datastoreItem xmlns:ds="http://schemas.openxmlformats.org/officeDocument/2006/customXml" ds:itemID="{D3BC61EB-F99C-416A-973D-C48194527162}"/>
</file>

<file path=docProps/app.xml><?xml version="1.0" encoding="utf-8"?>
<Properties xmlns="http://schemas.openxmlformats.org/officeDocument/2006/extended-properties" xmlns:vt="http://schemas.openxmlformats.org/officeDocument/2006/docPropsVTypes">
  <Template>2011 Conaway conference Template</Template>
  <TotalTime>174</TotalTime>
  <Words>281</Words>
  <Application>Microsoft Office PowerPoint</Application>
  <PresentationFormat>On-screen Show (4:3)</PresentationFormat>
  <Paragraphs>71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2011 Conaway conference Template</vt:lpstr>
      <vt:lpstr>ODOT Master - Old School Zepher</vt:lpstr>
      <vt:lpstr>ODOT Master - Letterhead Style</vt:lpstr>
      <vt:lpstr>ODOT Master - New Look</vt:lpstr>
      <vt:lpstr>2010 Pavement TPR Review </vt:lpstr>
      <vt:lpstr>Notes from 2010 Construction Season</vt:lpstr>
      <vt:lpstr>Warm Mix Asphalt – What is it?</vt:lpstr>
      <vt:lpstr>Warm Mix Asphalt – Why use it?</vt:lpstr>
      <vt:lpstr>Warm Mix Asphalt  - How are we doing?</vt:lpstr>
      <vt:lpstr>Bleeding/Flushing of Binder</vt:lpstr>
      <vt:lpstr>Bleeding/Flushing of Binder</vt:lpstr>
      <vt:lpstr>Bleeding/Flushing of Binder</vt:lpstr>
      <vt:lpstr>Field Quality Control Supervisor</vt:lpstr>
      <vt:lpstr>Field Quality Control Supervisor</vt:lpstr>
      <vt:lpstr>Field Quality Control Supervisor</vt:lpstr>
      <vt:lpstr>Field Quality Control Supervisor</vt:lpstr>
      <vt:lpstr>Field Quality Control Supervisor</vt:lpstr>
      <vt:lpstr>Tack Redux</vt:lpstr>
      <vt:lpstr>Tack Redux</vt:lpstr>
      <vt:lpstr>Thanks – see you in the field</vt:lpstr>
    </vt:vector>
  </TitlesOfParts>
  <Company>Ohio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Miller</dc:creator>
  <cp:lastModifiedBy>Julia Miller</cp:lastModifiedBy>
  <cp:revision>10</cp:revision>
  <cp:lastPrinted>2011-02-15T19:05:33Z</cp:lastPrinted>
  <dcterms:created xsi:type="dcterms:W3CDTF">2011-03-11T17:38:20Z</dcterms:created>
  <dcterms:modified xsi:type="dcterms:W3CDTF">2011-03-14T17:28:04Z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0x01010031B3F82C0E416344BB52A49E32F55FC1</vt:lpwstr>
  </property>
  <property fmtid="{D5CDD505-2E9C-101B-9397-08002B2CF9AE}" pid="3" name="Thumb">
    <vt:lpwstr>http://portal.dot.state.oh.us/Divisions/Communications/images1/PowerPoint.gif2011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order0">
    <vt:lpwstr>2</vt:lpwstr>
  </property>
</Properties>
</file>